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75257-FB3F-63B3-8705-D0D77D7AD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C87EBF-631C-D48B-A0F3-05E30FEA1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9E6AA4-756D-8B4C-DCFB-2535B1AE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ABF92D-6FF3-D971-59A7-E24EAC7B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167263-3C5A-0210-D815-CBD87502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9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55986-BDC3-4FB3-5E52-FD27B7B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C91683-56C0-C887-0E5D-59C434995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4AEB64-0B06-6322-1406-985CD711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09F7D7-7F0C-B3CB-D4BC-8036E581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6BEAC2-0B5D-CD98-312B-B40FB077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57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D250E86-1015-62F3-6DD3-E8B094812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8A1042-1CF7-9026-8B35-C611D7480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2F5BC1-95DC-02D4-CE24-AEF63A9E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EB017-D38E-43FF-0976-49AF5FD6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EB892-9EC0-10FE-5842-017708C8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06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53DD3-8A27-9589-B7F3-EAA53058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53B1A0-5BB2-DB15-503C-E6A356C9C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4BE84C-2103-D0CA-AC8A-EA9E6593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5F48D-541E-403D-2C1F-4ABC7E23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7B1AF9-25F8-B0B2-8460-2ECAB969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59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656B5-AA2F-C713-F46D-7871FC13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F5B02C-B260-CFD6-0FEB-36999156A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403AA3-BCF1-F71A-C2B0-4E19629D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70E7AE-2B25-1EE8-2527-D1405ED7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A26645-9131-C44F-3E8C-61EA7AE1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72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8181E-3647-0BE7-2D63-3B000650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C18DB-D82C-61FF-0299-113131FB3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19A41C-7C0A-887E-CE0A-EE21FB100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FA2BC0-2CE1-D818-4FE4-579A3D6A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C43648-AC33-E313-5BB8-00547213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78D808-DCF1-AC14-598D-BF340DC7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3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C8BDB-6494-FD91-DF88-3FFBDB3F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9212AB-8940-FAB9-22A2-5E60848F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FC509E-4F58-FAED-FA0D-1FF2ECBE9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823D35-C876-4F68-C74F-B1EE89627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B03658-20BE-D2AB-D6BD-C212812EA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041CBF-07A7-B0BE-2B69-827A358C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0A73A8-E39C-EF47-78E7-622F4268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B39D99-1149-5F23-06BA-2B50FBED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98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B66EC-7E10-4FDB-2BEF-5E0E7EC2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EBA65A-AD88-0616-722E-337D0B94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61BC5C-4604-1857-9440-37A26879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D698F4-0F89-8954-A6E7-EFBA69DF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12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496C696-0620-E96A-3DBE-E1CED4B3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929ECB-788D-272E-9853-122EDC54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24BF72-7835-1664-7C28-319C2072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99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F498D-F6C3-6D20-3AC9-D92FC40E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9AF26-25EA-CCC0-07FB-710DEF49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F78266-22BF-06A8-B9DC-6DF0F41AB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795C55-DFC8-AE82-8700-60907062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CC42D1-04EA-7391-A9A9-B67E293F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D7989A-F6A3-2545-949A-DCBA5DC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02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ABDC8-DBAC-14C9-35B3-1498AD11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31ACD1-4E46-7F71-8E27-5DA6B179B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608B00-66B5-C14E-BC83-A0702174A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78891A-8525-CFC7-F2B1-B9564198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C90B3-A969-136B-1A67-1F97807E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BD10D4-8D60-00DE-A9E8-970BAA16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47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876615-CB44-DF22-5EF3-9843CD5E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E36B2A-CCAE-0D67-0240-B9D10C8BF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B8290F-8534-F0CE-FBC9-9F106C022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D20B48-5FF4-4FDF-A017-B39D4A21FFA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D4FF33-6307-330E-87FD-76AF21350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F7B0B1-B6CC-FDA9-3211-224AAD69B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C1CB8E-F062-4835-96A9-D956DCD06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18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uide to Blockchain Analytics: Value, Limitations, Use Cases | Trinetix">
            <a:extLst>
              <a:ext uri="{FF2B5EF4-FFF2-40B4-BE49-F238E27FC236}">
                <a16:creationId xmlns:a16="http://schemas.microsoft.com/office/drawing/2014/main" id="{23B41ADB-4227-72C5-B133-7FB44609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7534DE4-7071-0949-863F-098D8E716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Kryptografie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180B88-B229-2CF6-6E88-3B13377AE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Jakub Papírník 4TA</a:t>
            </a:r>
          </a:p>
        </p:txBody>
      </p:sp>
    </p:spTree>
    <p:extLst>
      <p:ext uri="{BB962C8B-B14F-4D97-AF65-F5344CB8AC3E}">
        <p14:creationId xmlns:p14="http://schemas.microsoft.com/office/powerpoint/2010/main" val="30777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 Signatures 101: Why And How To Make The Switch">
            <a:extLst>
              <a:ext uri="{FF2B5EF4-FFF2-40B4-BE49-F238E27FC236}">
                <a16:creationId xmlns:a16="http://schemas.microsoft.com/office/drawing/2014/main" id="{A6691564-EF9C-23DB-E9DA-E6803C1B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E2FBC6-2336-8AA7-BCB4-77E79404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Digitální podpis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241BA-D5DA-C441-4932-E627DCA3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Kryptografická metoda pro ověření pravosti zprávy nebo dokumentu (emaily, smlouvy atd.)</a:t>
            </a:r>
          </a:p>
          <a:p>
            <a:r>
              <a:rPr lang="cs-CZ" dirty="0">
                <a:solidFill>
                  <a:schemeClr val="bg1"/>
                </a:solidFill>
              </a:rPr>
              <a:t>Používá asymetrické šifrování</a:t>
            </a:r>
          </a:p>
          <a:p>
            <a:r>
              <a:rPr lang="cs-CZ" dirty="0">
                <a:solidFill>
                  <a:schemeClr val="bg1"/>
                </a:solidFill>
              </a:rPr>
              <a:t>3 hlavní kroky: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- Vytvoření </a:t>
            </a:r>
            <a:r>
              <a:rPr lang="cs-CZ" dirty="0" err="1">
                <a:solidFill>
                  <a:schemeClr val="bg1"/>
                </a:solidFill>
              </a:rPr>
              <a:t>hash</a:t>
            </a:r>
            <a:r>
              <a:rPr lang="cs-CZ" dirty="0">
                <a:solidFill>
                  <a:schemeClr val="bg1"/>
                </a:solidFill>
              </a:rPr>
              <a:t> hodnoty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- Zašifrování </a:t>
            </a:r>
            <a:r>
              <a:rPr lang="cs-CZ" dirty="0" err="1">
                <a:solidFill>
                  <a:schemeClr val="bg1"/>
                </a:solidFill>
              </a:rPr>
              <a:t>hash</a:t>
            </a:r>
            <a:r>
              <a:rPr lang="cs-CZ" dirty="0">
                <a:solidFill>
                  <a:schemeClr val="bg1"/>
                </a:solidFill>
              </a:rPr>
              <a:t> hodnoty pomocí soukromého klíče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- Ověření podpisu dešifrováním klíče a porovnání s nově vypočítaným </a:t>
            </a:r>
            <a:r>
              <a:rPr lang="cs-CZ" dirty="0" err="1">
                <a:solidFill>
                  <a:schemeClr val="bg1"/>
                </a:solidFill>
              </a:rPr>
              <a:t>hashem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4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uide to Blockchain Analytics: Value, Limitations, Use Cases | Trinetix">
            <a:extLst>
              <a:ext uri="{FF2B5EF4-FFF2-40B4-BE49-F238E27FC236}">
                <a16:creationId xmlns:a16="http://schemas.microsoft.com/office/drawing/2014/main" id="{C9F6C9BB-11B4-56FB-72B3-5F01C0DD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DF31EB-4F3D-894B-F2C3-CC432302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Co je to Kryptografie?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14D412-700C-1EB8-C8D9-914E84F8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Zabezpečení komunikace pomocí šifrování dat</a:t>
            </a:r>
          </a:p>
          <a:p>
            <a:r>
              <a:rPr lang="cs-CZ" dirty="0">
                <a:solidFill>
                  <a:schemeClr val="bg1"/>
                </a:solidFill>
              </a:rPr>
              <a:t>Přístupna pouze oprávněným stranám</a:t>
            </a:r>
          </a:p>
          <a:p>
            <a:r>
              <a:rPr lang="cs-CZ" dirty="0">
                <a:solidFill>
                  <a:schemeClr val="bg1"/>
                </a:solidFill>
              </a:rPr>
              <a:t>Ochrana informací před neoprávněným a nežádoucím přístupem</a:t>
            </a:r>
          </a:p>
        </p:txBody>
      </p:sp>
    </p:spTree>
    <p:extLst>
      <p:ext uri="{BB962C8B-B14F-4D97-AF65-F5344CB8AC3E}">
        <p14:creationId xmlns:p14="http://schemas.microsoft.com/office/powerpoint/2010/main" val="203303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uide to Blockchain Analytics: Value, Limitations, Use Cases | Trinetix">
            <a:extLst>
              <a:ext uri="{FF2B5EF4-FFF2-40B4-BE49-F238E27FC236}">
                <a16:creationId xmlns:a16="http://schemas.microsoft.com/office/drawing/2014/main" id="{B98DB6A0-7D31-3EA1-A1FB-3A317A3F1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E0B136-43CA-17A6-2364-FD9EDB06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Co je to Kryptoanalýza?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B10B5-3C1C-BB57-8E42-320035BA0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Zaměřuje se na analýzu a prolomení šifrovacích systémů</a:t>
            </a:r>
          </a:p>
          <a:p>
            <a:r>
              <a:rPr lang="cs-CZ" dirty="0">
                <a:solidFill>
                  <a:schemeClr val="bg1"/>
                </a:solidFill>
              </a:rPr>
              <a:t>Hledání slabiny v algoritmech</a:t>
            </a:r>
          </a:p>
        </p:txBody>
      </p:sp>
    </p:spTree>
    <p:extLst>
      <p:ext uri="{BB962C8B-B14F-4D97-AF65-F5344CB8AC3E}">
        <p14:creationId xmlns:p14="http://schemas.microsoft.com/office/powerpoint/2010/main" val="216430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ipher Key Of Science And Technology Download Free | Banner Background  Image on Lovepik | 400099681">
            <a:extLst>
              <a:ext uri="{FF2B5EF4-FFF2-40B4-BE49-F238E27FC236}">
                <a16:creationId xmlns:a16="http://schemas.microsoft.com/office/drawing/2014/main" id="{328D0313-DC22-7CA1-DB83-21726729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F311B0-EDE3-5884-AEF3-8A68CD1D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Co je to </a:t>
            </a:r>
            <a:r>
              <a:rPr lang="cs-CZ" b="1" dirty="0" err="1">
                <a:solidFill>
                  <a:schemeClr val="bg1"/>
                </a:solidFill>
              </a:rPr>
              <a:t>Steganografie</a:t>
            </a:r>
            <a:r>
              <a:rPr lang="cs-CZ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73CF5-1BE3-74AD-12DD-79CDB9935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Technika skrývání zpráv v jiných datech, aby o nich nebylo </a:t>
            </a:r>
            <a:r>
              <a:rPr lang="cs-CZ" dirty="0" err="1">
                <a:solidFill>
                  <a:schemeClr val="bg1"/>
                </a:solidFill>
              </a:rPr>
              <a:t>vedět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Př.: ukrytí textu v obrázku</a:t>
            </a:r>
          </a:p>
        </p:txBody>
      </p:sp>
    </p:spTree>
    <p:extLst>
      <p:ext uri="{BB962C8B-B14F-4D97-AF65-F5344CB8AC3E}">
        <p14:creationId xmlns:p14="http://schemas.microsoft.com/office/powerpoint/2010/main" val="414623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pher Key Of Science And Technology Download Free | Banner Background  Image on Lovepik | 400099681">
            <a:extLst>
              <a:ext uri="{FF2B5EF4-FFF2-40B4-BE49-F238E27FC236}">
                <a16:creationId xmlns:a16="http://schemas.microsoft.com/office/drawing/2014/main" id="{5284221C-74D4-5C5F-3D95-3158D22D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E29665-0EA4-CD31-5689-C3F37FB8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Symetrické šifry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63D09-DBB5-1EFB-63D8-B3CF926F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Používají stejný klíč pro šifraci a dešifraci zpráv</a:t>
            </a:r>
          </a:p>
          <a:p>
            <a:r>
              <a:rPr lang="cs-CZ" dirty="0">
                <a:solidFill>
                  <a:schemeClr val="bg1"/>
                </a:solidFill>
              </a:rPr>
              <a:t>Výhody: rychlost, efektivita</a:t>
            </a:r>
          </a:p>
          <a:p>
            <a:r>
              <a:rPr lang="cs-CZ" dirty="0">
                <a:solidFill>
                  <a:schemeClr val="bg1"/>
                </a:solidFill>
              </a:rPr>
              <a:t>Nevýhody: nutnost bezpečného sdílení klíče</a:t>
            </a:r>
          </a:p>
          <a:p>
            <a:r>
              <a:rPr lang="cs-CZ" dirty="0">
                <a:solidFill>
                  <a:schemeClr val="bg1"/>
                </a:solidFill>
              </a:rPr>
              <a:t>Př.: AES a DES</a:t>
            </a:r>
          </a:p>
        </p:txBody>
      </p:sp>
    </p:spTree>
    <p:extLst>
      <p:ext uri="{BB962C8B-B14F-4D97-AF65-F5344CB8AC3E}">
        <p14:creationId xmlns:p14="http://schemas.microsoft.com/office/powerpoint/2010/main" val="80158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pher Key Of Science And Technology Download Free | Banner Background  Image on Lovepik | 400099681">
            <a:extLst>
              <a:ext uri="{FF2B5EF4-FFF2-40B4-BE49-F238E27FC236}">
                <a16:creationId xmlns:a16="http://schemas.microsoft.com/office/drawing/2014/main" id="{45393640-D089-0B5C-A559-75A2FBC3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F79FB0-EEB7-72E9-9169-B9B5E602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Asymetrické šifry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1B3506-96D7-9470-49BF-6EBA67467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Využívají dvou klíčů</a:t>
            </a:r>
          </a:p>
          <a:p>
            <a:r>
              <a:rPr lang="cs-CZ" dirty="0">
                <a:solidFill>
                  <a:schemeClr val="bg1"/>
                </a:solidFill>
              </a:rPr>
              <a:t>Veřejný pro šifraci, soukromý pro dešifraci</a:t>
            </a:r>
          </a:p>
          <a:p>
            <a:r>
              <a:rPr lang="cs-CZ" dirty="0">
                <a:solidFill>
                  <a:schemeClr val="bg1"/>
                </a:solidFill>
              </a:rPr>
              <a:t>Zvýšená bezpečnost</a:t>
            </a:r>
          </a:p>
          <a:p>
            <a:r>
              <a:rPr lang="cs-CZ" dirty="0">
                <a:solidFill>
                  <a:schemeClr val="bg1"/>
                </a:solidFill>
              </a:rPr>
              <a:t>Př.: RSA a ECC</a:t>
            </a:r>
          </a:p>
        </p:txBody>
      </p:sp>
    </p:spTree>
    <p:extLst>
      <p:ext uri="{BB962C8B-B14F-4D97-AF65-F5344CB8AC3E}">
        <p14:creationId xmlns:p14="http://schemas.microsoft.com/office/powerpoint/2010/main" val="46792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pher Key Of Science And Technology Download Free | Banner Background  Image on Lovepik | 400099681">
            <a:extLst>
              <a:ext uri="{FF2B5EF4-FFF2-40B4-BE49-F238E27FC236}">
                <a16:creationId xmlns:a16="http://schemas.microsoft.com/office/drawing/2014/main" id="{E3550F15-7731-4C8D-E40C-B32D5B962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758B78-93E1-BC9A-7A9A-B9FB1872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Hashovací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CDB32-EBB0-C71F-70BB-364DF44C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Jednosměrné matematické operace</a:t>
            </a:r>
          </a:p>
          <a:p>
            <a:r>
              <a:rPr lang="cs-CZ" dirty="0">
                <a:solidFill>
                  <a:schemeClr val="bg1"/>
                </a:solidFill>
              </a:rPr>
              <a:t>Převádějí vstupní data na řetězec znaků (</a:t>
            </a:r>
            <a:r>
              <a:rPr lang="cs-CZ" dirty="0" err="1">
                <a:solidFill>
                  <a:schemeClr val="bg1"/>
                </a:solidFill>
              </a:rPr>
              <a:t>hash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</a:rPr>
              <a:t>Využíváme pro: ukládání hesel, digitální podpisy a ověření dat</a:t>
            </a:r>
          </a:p>
        </p:txBody>
      </p:sp>
    </p:spTree>
    <p:extLst>
      <p:ext uri="{BB962C8B-B14F-4D97-AF65-F5344CB8AC3E}">
        <p14:creationId xmlns:p14="http://schemas.microsoft.com/office/powerpoint/2010/main" val="153246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gital Signatures 101: Why And How To Make The Switch">
            <a:extLst>
              <a:ext uri="{FF2B5EF4-FFF2-40B4-BE49-F238E27FC236}">
                <a16:creationId xmlns:a16="http://schemas.microsoft.com/office/drawing/2014/main" id="{65817859-D347-5BB1-1867-41E83135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76307A-A88A-8FDB-3C8F-EB8FF4C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Substituční šifry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C66A44-B2B0-29BC-97C7-53E87ADF7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Nahrazují jednotlivé znaky podle určitého pravidla</a:t>
            </a:r>
          </a:p>
          <a:p>
            <a:r>
              <a:rPr lang="cs-CZ" dirty="0">
                <a:solidFill>
                  <a:schemeClr val="bg1"/>
                </a:solidFill>
              </a:rPr>
              <a:t>Caesarova šifra – posunutí písmen v abecedě o pevně daný počet míst</a:t>
            </a:r>
          </a:p>
          <a:p>
            <a:r>
              <a:rPr lang="cs-CZ" dirty="0" err="1">
                <a:solidFill>
                  <a:schemeClr val="bg1"/>
                </a:solidFill>
              </a:rPr>
              <a:t>Vigenérova</a:t>
            </a:r>
            <a:r>
              <a:rPr lang="cs-CZ" dirty="0">
                <a:solidFill>
                  <a:schemeClr val="bg1"/>
                </a:solidFill>
              </a:rPr>
              <a:t> šifra – použití více abeced pro nahrazení znaků</a:t>
            </a:r>
          </a:p>
        </p:txBody>
      </p:sp>
    </p:spTree>
    <p:extLst>
      <p:ext uri="{BB962C8B-B14F-4D97-AF65-F5344CB8AC3E}">
        <p14:creationId xmlns:p14="http://schemas.microsoft.com/office/powerpoint/2010/main" val="1659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 Signatures 101: Why And How To Make The Switch">
            <a:extLst>
              <a:ext uri="{FF2B5EF4-FFF2-40B4-BE49-F238E27FC236}">
                <a16:creationId xmlns:a16="http://schemas.microsoft.com/office/drawing/2014/main" id="{DAFEEF7D-3694-E8B8-78C2-09D43E1D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40FABB-A582-47A6-772C-AACCE0BF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Transpoziční šifry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5369CC-423F-830E-065F-491A5F772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Mění pořadí znaků ve zprávě podle určitého vzoru</a:t>
            </a:r>
          </a:p>
          <a:p>
            <a:r>
              <a:rPr lang="cs-CZ" dirty="0" err="1">
                <a:solidFill>
                  <a:schemeClr val="bg1"/>
                </a:solidFill>
              </a:rPr>
              <a:t>Rail</a:t>
            </a:r>
            <a:r>
              <a:rPr lang="cs-CZ" dirty="0">
                <a:solidFill>
                  <a:schemeClr val="bg1"/>
                </a:solidFill>
              </a:rPr>
              <a:t> Fence </a:t>
            </a:r>
            <a:r>
              <a:rPr lang="cs-CZ" dirty="0" err="1">
                <a:solidFill>
                  <a:schemeClr val="bg1"/>
                </a:solidFill>
              </a:rPr>
              <a:t>Cipher</a:t>
            </a:r>
            <a:r>
              <a:rPr lang="cs-CZ" dirty="0">
                <a:solidFill>
                  <a:schemeClr val="bg1"/>
                </a:solidFill>
              </a:rPr>
              <a:t> – znaky zapisujeme </a:t>
            </a:r>
            <a:r>
              <a:rPr lang="cs-CZ" dirty="0" err="1">
                <a:solidFill>
                  <a:schemeClr val="bg1"/>
                </a:solidFill>
              </a:rPr>
              <a:t>cik-cak</a:t>
            </a:r>
            <a:r>
              <a:rPr lang="cs-CZ" dirty="0">
                <a:solidFill>
                  <a:schemeClr val="bg1"/>
                </a:solidFill>
              </a:rPr>
              <a:t>, čtou se v řadách</a:t>
            </a:r>
          </a:p>
          <a:p>
            <a:r>
              <a:rPr lang="cs-CZ" dirty="0" err="1">
                <a:solidFill>
                  <a:schemeClr val="bg1"/>
                </a:solidFill>
              </a:rPr>
              <a:t>Columnar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Transposition</a:t>
            </a:r>
            <a:r>
              <a:rPr lang="cs-CZ" dirty="0">
                <a:solidFill>
                  <a:schemeClr val="bg1"/>
                </a:solidFill>
              </a:rPr>
              <a:t> – přeuspořádání znaků podle klíče</a:t>
            </a:r>
          </a:p>
        </p:txBody>
      </p:sp>
    </p:spTree>
    <p:extLst>
      <p:ext uri="{BB962C8B-B14F-4D97-AF65-F5344CB8AC3E}">
        <p14:creationId xmlns:p14="http://schemas.microsoft.com/office/powerpoint/2010/main" val="13125776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0538015894D74CAC2D0BFF11C51C60" ma:contentTypeVersion="5" ma:contentTypeDescription="Vytvoří nový dokument" ma:contentTypeScope="" ma:versionID="2b5f1f3f0169a66e5e02363df2578668">
  <xsd:schema xmlns:xsd="http://www.w3.org/2001/XMLSchema" xmlns:xs="http://www.w3.org/2001/XMLSchema" xmlns:p="http://schemas.microsoft.com/office/2006/metadata/properties" xmlns:ns2="6bb66725-957e-4f3f-b3f8-9dda4fa8314b" targetNamespace="http://schemas.microsoft.com/office/2006/metadata/properties" ma:root="true" ma:fieldsID="e2e8db19de330f203ab41d94e9c02019" ns2:_="">
    <xsd:import namespace="6bb66725-957e-4f3f-b3f8-9dda4fa8314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66725-957e-4f3f-b3f8-9dda4fa8314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bb66725-957e-4f3f-b3f8-9dda4fa8314b" xsi:nil="true"/>
  </documentManagement>
</p:properties>
</file>

<file path=customXml/itemProps1.xml><?xml version="1.0" encoding="utf-8"?>
<ds:datastoreItem xmlns:ds="http://schemas.openxmlformats.org/officeDocument/2006/customXml" ds:itemID="{65A098B9-C70C-48E4-8161-C5EDAAEDE3CB}"/>
</file>

<file path=customXml/itemProps2.xml><?xml version="1.0" encoding="utf-8"?>
<ds:datastoreItem xmlns:ds="http://schemas.openxmlformats.org/officeDocument/2006/customXml" ds:itemID="{FE5E5A59-86D8-4449-A64A-92A80B81B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9CA891-721D-4E66-B8B6-9FDF5D71C99F}">
  <ds:schemaRefs>
    <ds:schemaRef ds:uri="http://purl.org/dc/dcmitype/"/>
    <ds:schemaRef ds:uri="0246629d-cea0-441c-a817-cb36725a2628"/>
    <ds:schemaRef ds:uri="http://schemas.microsoft.com/office/2006/documentManagement/types"/>
    <ds:schemaRef ds:uri="7c39d55d-d3f3-4214-8c5e-35b28930a6ba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241</Words>
  <Application>Microsoft Office PowerPoint</Application>
  <PresentationFormat>Širokoúhlá obrazovka</PresentationFormat>
  <Paragraphs>38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Kryptografie</vt:lpstr>
      <vt:lpstr>Co je to Kryptografie?</vt:lpstr>
      <vt:lpstr>Co je to Kryptoanalýza?</vt:lpstr>
      <vt:lpstr>Co je to Steganografie?</vt:lpstr>
      <vt:lpstr>Symetrické šifry</vt:lpstr>
      <vt:lpstr>Asymetrické šifry</vt:lpstr>
      <vt:lpstr>Hashovací funkce</vt:lpstr>
      <vt:lpstr>Substituční šifry</vt:lpstr>
      <vt:lpstr>Transpoziční šifry</vt:lpstr>
      <vt:lpstr>Digitální podpis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Papírník Jakub (4TA)</dc:creator>
  <cp:lastModifiedBy>Papírník Jakub (4TA)</cp:lastModifiedBy>
  <cp:revision>1</cp:revision>
  <dcterms:created xsi:type="dcterms:W3CDTF">2025-03-05T18:01:35Z</dcterms:created>
  <dcterms:modified xsi:type="dcterms:W3CDTF">2025-03-05T18:38:17Z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0x0101001A0538015894D74CAC2D0BFF11C51C60</vt:lpwstr>
  </property>
  <property fmtid="{D5CDD505-2E9C-101B-9397-08002B2CF9AE}" pid="3" name="Order">
    <vt:r8>190600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